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2" r:id="rId3"/>
    <p:sldId id="264" r:id="rId4"/>
    <p:sldId id="654" r:id="rId5"/>
    <p:sldId id="300" r:id="rId6"/>
    <p:sldId id="273" r:id="rId7"/>
    <p:sldId id="274" r:id="rId8"/>
    <p:sldId id="670" r:id="rId9"/>
    <p:sldId id="671" r:id="rId10"/>
    <p:sldId id="672" r:id="rId11"/>
    <p:sldId id="673" r:id="rId12"/>
    <p:sldId id="674" r:id="rId13"/>
    <p:sldId id="675" r:id="rId14"/>
    <p:sldId id="676" r:id="rId15"/>
    <p:sldId id="678" r:id="rId16"/>
    <p:sldId id="265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48" r:id="rId26"/>
    <p:sldId id="258" r:id="rId27"/>
    <p:sldId id="270" r:id="rId28"/>
    <p:sldId id="682" r:id="rId29"/>
    <p:sldId id="683" r:id="rId30"/>
    <p:sldId id="722" r:id="rId31"/>
    <p:sldId id="684" r:id="rId32"/>
    <p:sldId id="685" r:id="rId33"/>
    <p:sldId id="686" r:id="rId34"/>
    <p:sldId id="687" r:id="rId35"/>
    <p:sldId id="689" r:id="rId36"/>
    <p:sldId id="690" r:id="rId37"/>
    <p:sldId id="691" r:id="rId38"/>
    <p:sldId id="693" r:id="rId39"/>
    <p:sldId id="695" r:id="rId40"/>
    <p:sldId id="696" r:id="rId41"/>
    <p:sldId id="697" r:id="rId42"/>
    <p:sldId id="710" r:id="rId43"/>
    <p:sldId id="711" r:id="rId44"/>
    <p:sldId id="712" r:id="rId45"/>
    <p:sldId id="713" r:id="rId46"/>
    <p:sldId id="714" r:id="rId47"/>
    <p:sldId id="715" r:id="rId48"/>
    <p:sldId id="716" r:id="rId49"/>
    <p:sldId id="717" r:id="rId50"/>
    <p:sldId id="718" r:id="rId51"/>
    <p:sldId id="719" r:id="rId52"/>
    <p:sldId id="720" r:id="rId53"/>
    <p:sldId id="72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531FA-3344-498C-980A-32FF110538D0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90CBF-1F17-4233-AC86-0314A55940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829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컨볼루션은 이미지의 특성을 뽑아내는 단순한 연산입니다</a:t>
            </a:r>
            <a:r>
              <a:rPr lang="en-US" altLang="ko-KR" dirty="0"/>
              <a:t>. </a:t>
            </a:r>
            <a:r>
              <a:rPr lang="ko-KR" altLang="en-US" dirty="0"/>
              <a:t>노란색의 커널 또는 필터라고 불리우는 </a:t>
            </a:r>
            <a:r>
              <a:rPr lang="en-US" altLang="ko-KR" dirty="0"/>
              <a:t>3 by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/>
              <a:t>행렬을 </a:t>
            </a:r>
            <a:r>
              <a:rPr lang="en-US" altLang="ko-KR" dirty="0"/>
              <a:t>5 by 5 </a:t>
            </a:r>
            <a:r>
              <a:rPr lang="ko-KR" altLang="en-US" dirty="0"/>
              <a:t>이미지위에 슬라이딩해 가면서 그 결과인 </a:t>
            </a:r>
            <a:r>
              <a:rPr lang="en-US" altLang="ko-KR" dirty="0"/>
              <a:t>Feature map</a:t>
            </a:r>
            <a:r>
              <a:rPr lang="ko-KR" altLang="en-US" dirty="0"/>
              <a:t>을 만들게 되는데요</a:t>
            </a:r>
            <a:r>
              <a:rPr lang="en-US" altLang="ko-KR" dirty="0"/>
              <a:t>. </a:t>
            </a:r>
            <a:r>
              <a:rPr lang="ko-KR" altLang="en-US" dirty="0"/>
              <a:t>앞서 소개드렸던 </a:t>
            </a:r>
            <a:r>
              <a:rPr lang="en-US" altLang="ko-KR" dirty="0" err="1"/>
              <a:t>wx+b</a:t>
            </a:r>
            <a:r>
              <a:rPr lang="en-US" altLang="ko-KR" dirty="0"/>
              <a:t> </a:t>
            </a:r>
            <a:r>
              <a:rPr lang="ko-KR" altLang="en-US" dirty="0"/>
              <a:t>과정이 전부 </a:t>
            </a:r>
            <a:r>
              <a:rPr lang="en-US" altLang="ko-KR" dirty="0"/>
              <a:t>matrix </a:t>
            </a:r>
            <a:r>
              <a:rPr lang="ko-KR" altLang="en-US" dirty="0"/>
              <a:t>단위로 이루어진다는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1F532-F55F-4D80-B9AC-21B514E798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129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얘기할 때 반드시 언급되는 </a:t>
            </a:r>
            <a:r>
              <a:rPr lang="en-US" altLang="ko-KR" dirty="0"/>
              <a:t>Architecture</a:t>
            </a:r>
            <a:r>
              <a:rPr lang="ko-KR" altLang="en-US" dirty="0"/>
              <a:t>들인데요</a:t>
            </a:r>
            <a:r>
              <a:rPr lang="en-US" altLang="ko-KR" dirty="0"/>
              <a:t>. 2012</a:t>
            </a:r>
            <a:r>
              <a:rPr lang="ko-KR" altLang="en-US" dirty="0"/>
              <a:t>년 </a:t>
            </a:r>
            <a:r>
              <a:rPr lang="en-US" altLang="ko-KR" dirty="0"/>
              <a:t>Image Net Challenge</a:t>
            </a:r>
            <a:r>
              <a:rPr lang="ko-KR" altLang="en-US" dirty="0"/>
              <a:t>에서 </a:t>
            </a:r>
            <a:r>
              <a:rPr lang="en-US" altLang="ko-KR" dirty="0" err="1"/>
              <a:t>AlexNet</a:t>
            </a:r>
            <a:r>
              <a:rPr lang="ko-KR" altLang="en-US" dirty="0"/>
              <a:t>이 우승한 이래로 </a:t>
            </a:r>
            <a:r>
              <a:rPr lang="en-US" altLang="ko-KR" dirty="0"/>
              <a:t>Image Classification</a:t>
            </a:r>
            <a:r>
              <a:rPr lang="ko-KR" altLang="en-US" dirty="0"/>
              <a:t>에서는 </a:t>
            </a:r>
            <a:r>
              <a:rPr lang="en-US" altLang="ko-KR" dirty="0"/>
              <a:t>CNN</a:t>
            </a:r>
            <a:r>
              <a:rPr lang="ko-KR" altLang="en-US" dirty="0"/>
              <a:t>이 대세가 되었고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1F532-F55F-4D80-B9AC-21B514E7988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966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Alex net</a:t>
            </a:r>
            <a:r>
              <a:rPr lang="ko-KR" altLang="en-US" dirty="0"/>
              <a:t>이 성과를 낼 수 있었던 원동력 중 하나가 바로 </a:t>
            </a:r>
            <a:r>
              <a:rPr lang="en-US" altLang="ko-KR" dirty="0"/>
              <a:t>GPU</a:t>
            </a:r>
            <a:r>
              <a:rPr lang="ko-KR" altLang="en-US" dirty="0"/>
              <a:t>를 계산에 동원했던 것인데요</a:t>
            </a:r>
            <a:r>
              <a:rPr lang="en-US" altLang="ko-KR" dirty="0"/>
              <a:t>. GPU</a:t>
            </a:r>
            <a:r>
              <a:rPr lang="ko-KR" altLang="en-US" dirty="0"/>
              <a:t>는 </a:t>
            </a:r>
            <a:r>
              <a:rPr lang="en-US" altLang="ko-KR" dirty="0"/>
              <a:t>Graphics Processing Unit</a:t>
            </a:r>
            <a:r>
              <a:rPr lang="ko-KR" altLang="en-US" dirty="0"/>
              <a:t>의 약자이고 흔히 그래픽 가속장치라고도 불리우는 부품입니다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1F532-F55F-4D80-B9AC-21B514E7988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96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4726A9-CBE8-4CE8-8BDA-58719FD11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6146B3-4F3B-4FB0-96CD-7132990FC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93081F-EB5D-4F0E-93FC-48E9A75D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D50614-6E39-478B-B67F-5A15B9B5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783ECC-0428-4E7B-A115-DDE9F50D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934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D66B1-3916-4CD0-8FE0-5A14E1C3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B10004B-D4C0-4FD5-AFFF-8C79C3C7E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BB5C88-5536-4015-A63E-C8F18236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2CA2B4-11B6-4171-AC57-3AFC7947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2C034F-11A8-41B7-B690-BAA30A2F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494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C1AB31F-8CC9-4069-A3BB-FBC240977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5181762-F28F-4DCC-8AAB-CF5121F8A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040478-129C-4047-840A-4128E2FA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F056F1-78F0-4A74-99AA-F314346B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63CD5-9599-4159-ADC1-0D105B09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273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453337"/>
            <a:ext cx="28448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616451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50E18B-C173-4EBB-84CB-FAE52431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D6C21-E56E-4263-896E-19E8F38B4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10C6F8-4E31-4F34-B95B-F24A7C6D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A17C92-0E70-4DB7-B07C-05B4BDFA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53091D-2D7A-4ABF-8108-48B4D134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9326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B24053-7E7D-4D27-8FA0-09623A68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475F2B-0F88-42E6-84CB-F74A36AA8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25B7B9-D00B-4B1E-9A97-EB6C623D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302CE0-F44D-4052-B94D-939299A0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5273B0-B1C5-4EC5-BBE5-2CC13BDC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512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F3A3-6355-456C-A82F-3D7D1B71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798139-6DB6-4862-BF5B-3B6835635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1385E1E-2FD9-481E-9F9C-7E7739C9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CCD00B-25B1-4E06-8B61-9715A867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BB83828-0795-43B7-B4B6-EDC49739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A0C086A-6E96-47A0-BC18-F13E5BE1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159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1B335-B01C-462A-BBF8-073E3DDA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BC81CA-86A7-4426-AB80-9CD2CD9F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82751D-152F-4FAE-8DDB-1E4A3F524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1D95879-AE5B-4A14-BD41-9BDC46947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0C9F7B3-5387-4E48-9A9F-613A589C1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D660989-DBEE-40D7-82AD-7CE8451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7008B42-F0B3-49CD-8498-5D691EA7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BD8D0F8-B5AB-473E-A706-CF711E5F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3606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277FE5-8567-4925-9E01-787E5E7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8D5FB5-7732-4559-9B01-4AF8587C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CEA6DDF-BF17-43C2-AB07-168914B5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DE5693-BE45-4472-A6C6-B4CB47C3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703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B2806D5-4A75-4C8D-B429-49A2E096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1F4710-5C26-461C-85C5-25D2EE9A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7A8371-B021-49EF-8344-C65EF142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762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A2F579-7C3F-46C9-B81F-DA5CEB18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546B70-E102-4900-B4AE-09FCF8E77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23C7C4A-3A87-46E5-8EE1-FF60D9E2B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8AE944-5E1D-4E49-B6AA-483B00570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8B5999-F37E-40FD-B405-285B3351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E59CD2-19CB-436E-9DFB-BBE830DA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714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21557-5583-4123-B4D8-1B586137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3C99B1-A328-402A-B6A2-5BEEE11BF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9C16E5-0657-4354-9C41-A15AD7B9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DE9F551-5816-42B9-9042-66D7A4D7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050C30-FE13-4A05-8886-AF505434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C59A85-F392-4281-A79A-D788F8DC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602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0D4E2A-845F-4CD6-ADF3-07BEAE76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28D535-653B-49D1-B6D1-2536D13BF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027FD5-00F7-49B2-8F8A-E21D6C2F8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62CD-5796-4C43-9266-8A322851B8D3}" type="datetimeFigureOut">
              <a:rPr lang="ko-KR" altLang="en-US" smtClean="0"/>
              <a:pPr/>
              <a:t>2018-04-12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029A8-9A7F-43B4-9843-3815EA8DC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A117A0-042A-44ED-8825-84BC09A5C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B3EA-5E6A-4730-88A7-D999F31919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390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5D1DE-799F-4ED6-B75A-800C6A95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47D74C3-1F1A-47AD-BC83-4751335AD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305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921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45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650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210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71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405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en-US" altLang="ko-KR" dirty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8732" y="1242671"/>
            <a:ext cx="524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/>
              <a:t>AlexNet</a:t>
            </a:r>
            <a:r>
              <a:rPr kumimoji="1" lang="en-US" altLang="ko-KR" sz="2800" b="1" dirty="0"/>
              <a:t>(ILSVRC 2012 winner)</a:t>
            </a:r>
            <a:endParaRPr kumimoji="1"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6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VGG</a:t>
            </a:r>
            <a:endParaRPr kumimoji="1" lang="ko-KR" alt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6828" y="3962599"/>
            <a:ext cx="581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/>
              <a:t>GoogLeNet</a:t>
            </a:r>
            <a:r>
              <a:rPr kumimoji="1" lang="en-US" altLang="ko-KR" sz="2800" b="1" dirty="0"/>
              <a:t>(ILSVRC 2014 winner)</a:t>
            </a:r>
            <a:endParaRPr kumimoji="1"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56041" y="3942793"/>
            <a:ext cx="507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err="1"/>
              <a:t>ResNet</a:t>
            </a:r>
            <a:r>
              <a:rPr kumimoji="1" lang="en-US" altLang="ko-KR" sz="2800" b="1" dirty="0"/>
              <a:t>(ILSVRC 2015 winner)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3552" y="1789065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1728" y="1851641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84"/>
          <a:stretch/>
        </p:blipFill>
        <p:spPr bwMode="auto">
          <a:xfrm>
            <a:off x="1843462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8026562" y="3179330"/>
            <a:ext cx="671314" cy="4396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7.7.2 </a:t>
            </a:r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4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5520" y="4689240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What is the number of parameters?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521" y="5280113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Why are layers divided into two parts?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7.7.2 </a:t>
            </a:r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55" t="11119" r="8726"/>
          <a:stretch/>
        </p:blipFill>
        <p:spPr bwMode="auto">
          <a:xfrm>
            <a:off x="1306366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08617" y="1196753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/>
              <a:t>Re</a:t>
            </a:r>
            <a:r>
              <a:rPr kumimoji="1" lang="en-US" altLang="ko-KR" sz="2400" dirty="0"/>
              <a:t>ctified </a:t>
            </a:r>
            <a:r>
              <a:rPr kumimoji="1" lang="en-US" altLang="ko-KR" sz="2400" b="1" u="sng" dirty="0"/>
              <a:t>L</a:t>
            </a:r>
            <a:r>
              <a:rPr kumimoji="1" lang="en-US" altLang="ko-KR" sz="2400" dirty="0"/>
              <a:t>inear </a:t>
            </a:r>
            <a:r>
              <a:rPr kumimoji="1" lang="en-US" altLang="ko-KR" sz="2400" b="1" u="sng" dirty="0"/>
              <a:t>U</a:t>
            </a:r>
            <a:r>
              <a:rPr kumimoji="1" lang="en-US" altLang="ko-KR" sz="2400" dirty="0"/>
              <a:t>nit</a:t>
            </a:r>
            <a:endParaRPr kumimoji="1" lang="ko-KR" altLang="en-US" sz="2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898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 Convolutional Neural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6049" y="1265420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CNNs are basically layers of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>
                <a:latin typeface="+mn-ea"/>
              </a:rPr>
              <a:t> followed by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>
                <a:latin typeface="+mn-ea"/>
              </a:rPr>
              <a:t> and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>
                <a:latin typeface="+mn-ea"/>
              </a:rPr>
              <a:t>.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6048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Intuitively speaking,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>
                <a:latin typeface="+mn-ea"/>
              </a:rPr>
              <a:t> and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>
                <a:latin typeface="+mn-ea"/>
              </a:rPr>
              <a:t> layers works as feature extraction layers while a </a:t>
            </a:r>
            <a:r>
              <a:rPr lang="en-US" altLang="ko-KR" sz="2400" dirty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>
                <a:latin typeface="+mn-ea"/>
              </a:rPr>
              <a:t>classifies which category current input belongs to using extracted features. 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4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7BFF5F-2F60-4CC1-95A0-B1B2DB26C31F}"/>
              </a:ext>
            </a:extLst>
          </p:cNvPr>
          <p:cNvSpPr txBox="1"/>
          <p:nvPr/>
        </p:nvSpPr>
        <p:spPr>
          <a:xfrm>
            <a:off x="10092953" y="581704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228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51584" y="980729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/>
              <a:t>L</a:t>
            </a:r>
            <a:r>
              <a:rPr kumimoji="1" lang="en-US" altLang="ko-KR" sz="2400" dirty="0"/>
              <a:t>ocal </a:t>
            </a:r>
            <a:r>
              <a:rPr kumimoji="1" lang="en-US" altLang="ko-KR" sz="2400" b="1" u="sng" dirty="0"/>
              <a:t>R</a:t>
            </a:r>
            <a:r>
              <a:rPr kumimoji="1" lang="en-US" altLang="ko-KR" sz="2400" dirty="0"/>
              <a:t>esponse </a:t>
            </a:r>
            <a:r>
              <a:rPr kumimoji="1" lang="en-US" altLang="ko-KR" sz="2400" b="1" u="sng" dirty="0"/>
              <a:t>N</a:t>
            </a:r>
            <a:r>
              <a:rPr kumimoji="1" lang="en-US" altLang="ko-KR" sz="2400" dirty="0"/>
              <a:t>ormalization</a:t>
            </a:r>
            <a:endParaRPr kumimoji="1" lang="ko-KR" altLang="en-US" sz="2400" dirty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8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2351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i="1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i="1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226312"/>
                <a:ext cx="7363692" cy="1622880"/>
              </a:xfrm>
              <a:prstGeom prst="rect">
                <a:avLst/>
              </a:prstGeom>
              <a:blipFill>
                <a:blip r:embed="rId3" cstate="print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52964" y="5805265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It implements a form of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>
                <a:latin typeface="+mn-ea"/>
              </a:rPr>
              <a:t> inspired by real neurons.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8280" y="3645025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Main objective is to reduce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8280" y="4670128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In the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>
                <a:latin typeface="+mn-ea"/>
              </a:rPr>
              <a:t>, two regularization methods are used.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9597" y="5169967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+mn-ea"/>
              </a:rPr>
              <a:t>Data augmentation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9597" y="5631632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+mn-ea"/>
              </a:rPr>
              <a:t>Dropout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8280" y="4157577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More details will be handled in next week.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8.1.2 Data </a:t>
            </a:r>
            <a:r>
              <a:rPr lang="en-US" altLang="ko-KR" dirty="0"/>
              <a:t>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83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67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365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3575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268760"/>
                <a:ext cx="2232248" cy="223224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직사각형 5"/>
              <p:cNvSpPr/>
              <p:nvPr/>
            </p:nvSpPr>
            <p:spPr>
              <a:xfrm>
                <a:off x="6600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1484784"/>
                <a:ext cx="1944216" cy="2016224"/>
              </a:xfrm>
              <a:prstGeom prst="rect">
                <a:avLst/>
              </a:prstGeom>
              <a:blipFill>
                <a:blip r:embed="rId3" cstate="print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2135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4548263" y="5108992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>
                    <a:latin typeface="+mn-ea"/>
                  </a:rPr>
                  <a:t>. </a:t>
                </a:r>
              </a:p>
              <a:p>
                <a:r>
                  <a:rPr lang="en-US" altLang="ko-KR" sz="2400" dirty="0">
                    <a:latin typeface="+mn-ea"/>
                  </a:rPr>
                  <a:t>Two comes from horizontal reflections.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63" y="5108992"/>
                <a:ext cx="6228257" cy="1200329"/>
              </a:xfrm>
              <a:prstGeom prst="rect">
                <a:avLst/>
              </a:prstGeom>
              <a:blipFill>
                <a:blip r:embed="rId4" cstate="print"/>
                <a:stretch>
                  <a:fillRect l="-1468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204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76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3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3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76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35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직사각형 4"/>
              <p:cNvSpPr/>
              <p:nvPr/>
            </p:nvSpPr>
            <p:spPr>
              <a:xfrm>
                <a:off x="2495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412776"/>
                <a:ext cx="1944216" cy="2016224"/>
              </a:xfrm>
              <a:prstGeom prst="rect">
                <a:avLst/>
              </a:prstGeom>
              <a:blipFill>
                <a:blip r:embed="rId2" cstate="print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4943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직사각형 6"/>
              <p:cNvSpPr/>
              <p:nvPr/>
            </p:nvSpPr>
            <p:spPr>
              <a:xfrm>
                <a:off x="7392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1412776"/>
                <a:ext cx="1944216" cy="2016224"/>
              </a:xfrm>
              <a:prstGeom prst="rect">
                <a:avLst/>
              </a:prstGeom>
              <a:blipFill>
                <a:blip r:embed="rId3" cstate="print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1981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>
                  <a:latin typeface="+mn-ea"/>
                </a:endParaRPr>
              </a:p>
              <a:p>
                <a:r>
                  <a:rPr lang="en-US" altLang="ko-KR" sz="2400" dirty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+mn-ea"/>
                  </a:rPr>
                  <a:t> </a:t>
                </a:r>
                <a:r>
                  <a:rPr lang="en-US" altLang="ko-KR" sz="2400" dirty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+mn-ea"/>
                  </a:rPr>
                  <a:t> </a:t>
                </a:r>
                <a:r>
                  <a:rPr lang="en-US" altLang="ko-KR" sz="2400" dirty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>
                    <a:latin typeface="+mn-ea"/>
                  </a:rPr>
                  <a:t>th</a:t>
                </a:r>
                <a:r>
                  <a:rPr lang="en-US" altLang="ko-KR" sz="2400" dirty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>
                    <a:latin typeface="+mn-ea"/>
                  </a:rPr>
                  <a:t> </a:t>
                </a:r>
                <a:r>
                  <a:rPr lang="en-US" altLang="ko-KR" sz="2400" dirty="0">
                    <a:latin typeface="+mn-ea"/>
                  </a:rPr>
                  <a:t>covariance matrix of RGB pixel values.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687068"/>
                <a:ext cx="8075240" cy="1569660"/>
              </a:xfrm>
              <a:prstGeom prst="rect">
                <a:avLst/>
              </a:prstGeom>
              <a:blipFill>
                <a:blip r:embed="rId4" cstate="print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27848" y="171323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Color variation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1200" y="5406316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>
                <a:latin typeface="+mn-ea"/>
              </a:rPr>
              <a:t>!)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6.4.3 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5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22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2058380" y="4509121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Original dropout [1] sets the output of each hidden neuron with certain probability.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60960" y="6021289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[1] G.E.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neural networks by preventing co-adaptation of feature detectors. </a:t>
            </a:r>
            <a:r>
              <a:rPr lang="en-US" altLang="ko-KR" sz="1100" dirty="0" err="1"/>
              <a:t>arXiv</a:t>
            </a:r>
            <a:r>
              <a:rPr lang="en-US" altLang="ko-KR" sz="1100" dirty="0"/>
              <a:t>, 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081684" y="5379027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In this paper, they simply multiply the outputs by 0.5. 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64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35D79-C6A5-47B3-AC87-C590F25BF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312117"/>
            <a:ext cx="10515600" cy="615536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/>
              <a:t>GPU? GPGPU?</a:t>
            </a:r>
            <a:endParaRPr lang="ko-KR" alt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5649C2-E213-458B-9BF2-5572B2FBE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520"/>
            <a:ext cx="10515600" cy="1036845"/>
          </a:xfrm>
        </p:spPr>
        <p:txBody>
          <a:bodyPr/>
          <a:lstStyle/>
          <a:p>
            <a:r>
              <a:rPr lang="en-US" altLang="ko-KR" dirty="0"/>
              <a:t>Graphics Processing Unit</a:t>
            </a:r>
          </a:p>
          <a:p>
            <a:r>
              <a:rPr lang="en-US" altLang="ko-KR" dirty="0"/>
              <a:t>General-purpose computing on graphics processing units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32885A-B6FE-4CC8-B052-89FF85BE6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8833" y="2488232"/>
            <a:ext cx="3642998" cy="31694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6CBF1B8-6B4C-4E26-9EF3-A1256EFD1BD0}"/>
              </a:ext>
            </a:extLst>
          </p:cNvPr>
          <p:cNvSpPr/>
          <p:nvPr/>
        </p:nvSpPr>
        <p:spPr>
          <a:xfrm>
            <a:off x="758833" y="6311900"/>
            <a:ext cx="533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http://www.hpc.co.jp/images/cpu_gpu_image.png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F787751-5066-4DCC-9961-18A6AA73C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8083" y="2488232"/>
            <a:ext cx="5917482" cy="3682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492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E52D6-98DF-4990-8CE9-FBBD63D4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Custom Deep-Learning Machine</a:t>
            </a:r>
            <a:endParaRPr lang="ko-KR" altLang="en-US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607878-49C9-443F-A5BD-0289B223D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339" y="1825625"/>
            <a:ext cx="5552661" cy="41644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8D8567E-40DA-4086-AA91-2C4FB7843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2230" y="1825625"/>
            <a:ext cx="5552661" cy="416449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A4AEF89C-D7A3-4760-8604-617C8766F41C}"/>
              </a:ext>
            </a:extLst>
          </p:cNvPr>
          <p:cNvCxnSpPr>
            <a:cxnSpLocks/>
          </p:cNvCxnSpPr>
          <p:nvPr/>
        </p:nvCxnSpPr>
        <p:spPr>
          <a:xfrm flipV="1">
            <a:off x="2518117" y="4994031"/>
            <a:ext cx="506437" cy="130829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85BBD75-0DAA-4F51-838F-FA733B3D207F}"/>
              </a:ext>
            </a:extLst>
          </p:cNvPr>
          <p:cNvSpPr txBox="1"/>
          <p:nvPr/>
        </p:nvSpPr>
        <p:spPr>
          <a:xfrm>
            <a:off x="515204" y="6132727"/>
            <a:ext cx="2720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nVidia</a:t>
            </a:r>
            <a:r>
              <a:rPr lang="en-US" altLang="ko-KR" dirty="0"/>
              <a:t> GeForce Titan </a:t>
            </a:r>
            <a:r>
              <a:rPr lang="en-US" altLang="ko-KR" dirty="0" err="1"/>
              <a:t>Xp</a:t>
            </a:r>
            <a:endParaRPr lang="en-US" altLang="ko-KR" dirty="0"/>
          </a:p>
          <a:p>
            <a:r>
              <a:rPr lang="en-US" altLang="ko-KR" dirty="0"/>
              <a:t>1,650,000 Won (2017. 8)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D7FBE2-1EC1-46B9-A91D-248F3AC132CC}"/>
              </a:ext>
            </a:extLst>
          </p:cNvPr>
          <p:cNvSpPr txBox="1"/>
          <p:nvPr/>
        </p:nvSpPr>
        <p:spPr>
          <a:xfrm>
            <a:off x="3771677" y="6125058"/>
            <a:ext cx="303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nVidia</a:t>
            </a:r>
            <a:r>
              <a:rPr lang="en-US" altLang="ko-KR" dirty="0"/>
              <a:t> GeForce GTX 1080Ti</a:t>
            </a:r>
          </a:p>
          <a:p>
            <a:r>
              <a:rPr lang="en-US" altLang="ko-KR" dirty="0"/>
              <a:t>1,080,000 Won (2017. 8)</a:t>
            </a:r>
            <a:endParaRPr lang="ko-KR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072D8BAD-29C8-41FE-A7F2-096B6B1DB3DF}"/>
              </a:ext>
            </a:extLst>
          </p:cNvPr>
          <p:cNvCxnSpPr>
            <a:cxnSpLocks/>
          </p:cNvCxnSpPr>
          <p:nvPr/>
        </p:nvCxnSpPr>
        <p:spPr>
          <a:xfrm flipV="1">
            <a:off x="4505173" y="4443047"/>
            <a:ext cx="0" cy="168968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31601C6-C721-4720-B512-BFFA405E88F8}"/>
              </a:ext>
            </a:extLst>
          </p:cNvPr>
          <p:cNvCxnSpPr>
            <a:cxnSpLocks/>
          </p:cNvCxnSpPr>
          <p:nvPr/>
        </p:nvCxnSpPr>
        <p:spPr>
          <a:xfrm flipH="1">
            <a:off x="5740586" y="1683019"/>
            <a:ext cx="575809" cy="70848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502961-0150-4C07-93E0-32E91FF9FEDA}"/>
              </a:ext>
            </a:extLst>
          </p:cNvPr>
          <p:cNvSpPr txBox="1"/>
          <p:nvPr/>
        </p:nvSpPr>
        <p:spPr>
          <a:xfrm>
            <a:off x="6316394" y="1224916"/>
            <a:ext cx="2551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FSP Hydro G 850W</a:t>
            </a:r>
          </a:p>
          <a:p>
            <a:r>
              <a:rPr lang="en-US" altLang="ko-KR" dirty="0"/>
              <a:t>191,500 Won (2017. 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1969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207568" y="26369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>
                <a:solidFill>
                  <a:srgbClr val="C00000"/>
                </a:solidFill>
              </a:rPr>
              <a:t>8.2.2 VGG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270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915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90815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92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7.2.2 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9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15880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7AA54B-7D36-4510-98A8-745ECF6B4EE3}"/>
                  </a:ext>
                </a:extLst>
              </p:cNvPr>
              <p:cNvSpPr txBox="1"/>
              <p:nvPr/>
            </p:nvSpPr>
            <p:spPr>
              <a:xfrm>
                <a:off x="685800" y="2415540"/>
                <a:ext cx="168751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7AA54B-7D36-4510-98A8-745ECF6B4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415540"/>
                <a:ext cx="1687513" cy="73257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D5CFC-5BE1-4E6A-8EF3-F02C0E4D9257}"/>
              </a:ext>
            </a:extLst>
          </p:cNvPr>
          <p:cNvSpPr txBox="1"/>
          <p:nvPr/>
        </p:nvSpPr>
        <p:spPr>
          <a:xfrm>
            <a:off x="1341120" y="5647702"/>
            <a:ext cx="992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Convolution Filter = Kernel = Weight = Weight Matrix = W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E176E0-3B22-44A3-9B31-46FD413F674F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230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0379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VGG-19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26" name="Picture 2" descr="https://qph.fs.quoracdn.net/main-qimg-e657c195fc2696c7d5fc0b1e3682fde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567" y="930263"/>
            <a:ext cx="7575380" cy="2097139"/>
          </a:xfrm>
          <a:prstGeom prst="rect">
            <a:avLst/>
          </a:prstGeom>
          <a:noFill/>
        </p:spPr>
      </p:pic>
      <p:pic>
        <p:nvPicPr>
          <p:cNvPr id="1028" name="Picture 4" descr="https://qph.fs.quoracdn.net/main-qimg-ba81c87204be1a5d11d64a464bca39e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2619" y="3191133"/>
            <a:ext cx="5662133" cy="33249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207568" y="26369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>
                <a:solidFill>
                  <a:srgbClr val="C00000"/>
                </a:solidFill>
              </a:rPr>
              <a:t>8.2.3 </a:t>
            </a:r>
            <a:r>
              <a:rPr lang="en-US" altLang="ko-KR" sz="4800" dirty="0" err="1">
                <a:solidFill>
                  <a:srgbClr val="C00000"/>
                </a:solidFill>
              </a:rPr>
              <a:t>GoogLeNet</a:t>
            </a:r>
            <a:endParaRPr lang="en-US" altLang="ko-KR" sz="48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</a:t>
            </a:r>
            <a:r>
              <a:rPr lang="en-US" altLang="ko-KR" dirty="0" smtClean="0"/>
              <a:t>271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977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297" t="31039" r="17362" b="32968"/>
          <a:stretch/>
        </p:blipFill>
        <p:spPr bwMode="auto">
          <a:xfrm>
            <a:off x="1842052" y="1971261"/>
            <a:ext cx="4704522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29F7D2-EEE6-4DB9-B921-7C33D03769CF}"/>
              </a:ext>
            </a:extLst>
          </p:cNvPr>
          <p:cNvSpPr txBox="1"/>
          <p:nvPr/>
        </p:nvSpPr>
        <p:spPr>
          <a:xfrm>
            <a:off x="6878226" y="2170147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 </a:t>
            </a:r>
            <a:r>
              <a:rPr lang="en-US" altLang="ko-KR" sz="4800" dirty="0" err="1"/>
              <a:t>LeNet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84"/>
          <a:stretch/>
        </p:blipFill>
        <p:spPr bwMode="auto">
          <a:xfrm>
            <a:off x="1550449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5521" y="4407496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22 Layers Deep Network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521" y="5013177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Efficiently utilized computing resources, “Inception Module”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521" y="5609053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Significantly outperforms previous methods on ILSVRC 2014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B5216F-8DC0-4F2A-9B94-D468CAA5A05D}"/>
              </a:ext>
            </a:extLst>
          </p:cNvPr>
          <p:cNvSpPr txBox="1"/>
          <p:nvPr/>
        </p:nvSpPr>
        <p:spPr>
          <a:xfrm>
            <a:off x="2570922" y="1320354"/>
            <a:ext cx="625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최소한의 파라미터로 최대한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를 쌓아보자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CB93FB05-911F-41BC-BA0C-78DE3784F422}"/>
              </a:ext>
            </a:extLst>
          </p:cNvPr>
          <p:cNvSpPr/>
          <p:nvPr/>
        </p:nvSpPr>
        <p:spPr>
          <a:xfrm>
            <a:off x="1444487" y="960403"/>
            <a:ext cx="265043" cy="129114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FFB1E3-2D08-4B3C-B8F7-1D0A094E0029}"/>
              </a:ext>
            </a:extLst>
          </p:cNvPr>
          <p:cNvSpPr txBox="1"/>
          <p:nvPr/>
        </p:nvSpPr>
        <p:spPr>
          <a:xfrm>
            <a:off x="258477" y="2303227"/>
            <a:ext cx="34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Going deeper with Convolution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4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7B49710-DEDD-4E85-AE65-A8F7EF8AEEC3}"/>
              </a:ext>
            </a:extLst>
          </p:cNvPr>
          <p:cNvSpPr txBox="1"/>
          <p:nvPr/>
        </p:nvSpPr>
        <p:spPr>
          <a:xfrm>
            <a:off x="6084896" y="4240696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: 3</a:t>
            </a:r>
          </a:p>
          <a:p>
            <a:r>
              <a:rPr lang="en-US" altLang="ko-KR" dirty="0"/>
              <a:t>Stride :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628801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5016" y="1504583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97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00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56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03EEBF-3CD2-445E-8400-6DD140D7C777}"/>
              </a:ext>
            </a:extLst>
          </p:cNvPr>
          <p:cNvSpPr txBox="1"/>
          <p:nvPr/>
        </p:nvSpPr>
        <p:spPr>
          <a:xfrm>
            <a:off x="4722376" y="3966296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1C5316-3F6F-4594-9CB3-451DD79C2C29}"/>
              </a:ext>
            </a:extLst>
          </p:cNvPr>
          <p:cNvSpPr txBox="1"/>
          <p:nvPr/>
        </p:nvSpPr>
        <p:spPr>
          <a:xfrm>
            <a:off x="7329800" y="3940254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20FEF4-C708-4343-BFD9-BCD6144A015C}"/>
              </a:ext>
            </a:extLst>
          </p:cNvPr>
          <p:cNvSpPr txBox="1"/>
          <p:nvPr/>
        </p:nvSpPr>
        <p:spPr>
          <a:xfrm>
            <a:off x="9153734" y="2896628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701429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701429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7.2.3 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333"/>
          <a:stretch/>
        </p:blipFill>
        <p:spPr bwMode="auto">
          <a:xfrm>
            <a:off x="3898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5520" y="3356993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731" y="3951059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1731" y="4545125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5520" y="5139191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1801732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32" y="5733256"/>
                <a:ext cx="6176821" cy="51661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/>
              <p:cNvSpPr txBox="1"/>
              <p:nvPr/>
            </p:nvSpPr>
            <p:spPr>
              <a:xfrm>
                <a:off x="7464153" y="3356993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>
                    <a:solidFill>
                      <a:srgbClr val="0000FF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3" y="3356993"/>
                <a:ext cx="2521869" cy="461665"/>
              </a:xfrm>
              <a:prstGeom prst="rect">
                <a:avLst/>
              </a:prstGeom>
              <a:blipFill>
                <a:blip r:embed="rId4" cstate="print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/>
              <p:cNvSpPr txBox="1"/>
              <p:nvPr/>
            </p:nvSpPr>
            <p:spPr>
              <a:xfrm>
                <a:off x="7490364" y="3951059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>
                    <a:solidFill>
                      <a:srgbClr val="0000FF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64" y="3951059"/>
                <a:ext cx="2521869" cy="461665"/>
              </a:xfrm>
              <a:prstGeom prst="rect">
                <a:avLst/>
              </a:prstGeom>
              <a:blipFill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TextBox 12"/>
              <p:cNvSpPr txBox="1"/>
              <p:nvPr/>
            </p:nvSpPr>
            <p:spPr>
              <a:xfrm>
                <a:off x="7490364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>
                    <a:solidFill>
                      <a:srgbClr val="0000FF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64" y="4545124"/>
                <a:ext cx="2521869" cy="491288"/>
              </a:xfrm>
              <a:prstGeom prst="rect">
                <a:avLst/>
              </a:prstGeom>
              <a:blipFill>
                <a:blip r:embed="rId6" cstate="print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/>
              <p:cNvSpPr txBox="1"/>
              <p:nvPr/>
            </p:nvSpPr>
            <p:spPr>
              <a:xfrm>
                <a:off x="7464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>
                    <a:solidFill>
                      <a:srgbClr val="0000FF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5139190"/>
                <a:ext cx="2376264" cy="491738"/>
              </a:xfrm>
              <a:prstGeom prst="rect">
                <a:avLst/>
              </a:prstGeom>
              <a:blipFill>
                <a:blip r:embed="rId7" cstate="print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/>
              <p:cNvSpPr txBox="1"/>
              <p:nvPr/>
            </p:nvSpPr>
            <p:spPr>
              <a:xfrm>
                <a:off x="7490364" y="5773171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i="1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>
                    <a:solidFill>
                      <a:srgbClr val="0000FF"/>
                    </a:solidFill>
                    <a:latin typeface="+mn-ea"/>
                  </a:rPr>
                  <a:t> 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64" y="5773171"/>
                <a:ext cx="3320738" cy="461665"/>
              </a:xfrm>
              <a:prstGeom prst="rect">
                <a:avLst/>
              </a:prstGeom>
              <a:blipFill>
                <a:blip r:embed="rId8" cstate="print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06BA1EA-ECB6-4EFF-A2FC-8DAAB07185A1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232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84"/>
          <a:stretch/>
        </p:blipFill>
        <p:spPr bwMode="auto">
          <a:xfrm>
            <a:off x="1550449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59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14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03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79244" y="3022353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25727" y="2848174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90240" y="2848190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42510" y="2694632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34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84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7528" y="5085185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35560" y="1268761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Very clever idea of using 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>
                <a:latin typeface="+mn-ea"/>
              </a:rPr>
              <a:t>for dimensionality(channel </a:t>
            </a:r>
            <a:r>
              <a:rPr lang="ko-KR" altLang="en-US" sz="2400" dirty="0">
                <a:latin typeface="+mn-ea"/>
              </a:rPr>
              <a:t>정보</a:t>
            </a:r>
            <a:r>
              <a:rPr lang="en-US" altLang="ko-KR" sz="2400" dirty="0">
                <a:latin typeface="+mn-ea"/>
              </a:rPr>
              <a:t>) reduction!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5560" y="2210055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Other than that...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727596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207568" y="26369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>
                <a:solidFill>
                  <a:srgbClr val="C00000"/>
                </a:solidFill>
              </a:rPr>
              <a:t>8.2.4 </a:t>
            </a:r>
            <a:r>
              <a:rPr lang="en-US" altLang="ko-KR" sz="4800" dirty="0" err="1">
                <a:solidFill>
                  <a:srgbClr val="C00000"/>
                </a:solidFill>
              </a:rPr>
              <a:t>ResNet</a:t>
            </a:r>
            <a:endParaRPr lang="en-US" altLang="ko-KR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13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68226" y="1472027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152 layers network 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52912" y="2206915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ILSVRM 2015 classification task</a:t>
            </a:r>
            <a:endParaRPr kumimoji="1"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52911" y="2941803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ImageNet detection</a:t>
            </a:r>
            <a:endParaRPr kumimoji="1"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68227" y="3670394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ImageNet localization</a:t>
            </a:r>
            <a:endParaRPr kumimoji="1"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52910" y="4398985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COCO detection</a:t>
            </a:r>
            <a:endParaRPr kumimoji="1"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52910" y="5127576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COCO segmentation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70781" y="1375757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Is deeper network always better? 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70782" y="2182653"/>
            <a:ext cx="633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What about vanishing gradients? p204 </a:t>
            </a:r>
            <a:r>
              <a:rPr kumimoji="1" lang="ko-KR" altLang="en-US" sz="2400" dirty="0"/>
              <a:t>참조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6853" y="3052119"/>
            <a:ext cx="957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Better initialization methods(6.2) / batch normalization (6.3) / </a:t>
            </a:r>
            <a:r>
              <a:rPr kumimoji="1" lang="en-US" altLang="ko-KR" sz="2400" dirty="0" err="1"/>
              <a:t>ReLU</a:t>
            </a:r>
            <a:endParaRPr kumimoji="1"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19200" y="5464460"/>
            <a:ext cx="844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/>
              <a:t> problem: </a:t>
            </a:r>
            <a:r>
              <a:rPr kumimoji="1" lang="en-US" altLang="ko-KR" sz="2400" b="1" dirty="0"/>
              <a:t>more</a:t>
            </a:r>
            <a:r>
              <a:rPr kumimoji="1" lang="en-US" altLang="ko-KR" sz="2400" dirty="0"/>
              <a:t> depth but </a:t>
            </a:r>
            <a:r>
              <a:rPr kumimoji="1" lang="en-US" altLang="ko-KR" sz="2400" b="1" dirty="0"/>
              <a:t>lower</a:t>
            </a:r>
            <a:r>
              <a:rPr kumimoji="1" lang="en-US" altLang="ko-KR" sz="2400" dirty="0"/>
              <a:t> performance</a:t>
            </a:r>
            <a:endParaRPr kumimoji="1"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281490" y="4608712"/>
            <a:ext cx="356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Overfitting?  p215 </a:t>
            </a:r>
            <a:r>
              <a:rPr kumimoji="1" lang="ko-KR" altLang="en-US" sz="2400" dirty="0"/>
              <a:t>참조</a:t>
            </a:r>
            <a:r>
              <a:rPr kumimoji="1" lang="en-US" altLang="ko-KR" sz="2400" dirty="0"/>
              <a:t> </a:t>
            </a:r>
            <a:endParaRPr kumimoji="1"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19200" y="3801816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Any other problems?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6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9200" y="1122515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CiFAR</a:t>
            </a:r>
            <a:r>
              <a:rPr kumimoji="1" lang="en-US" altLang="ko-KR" sz="2400" dirty="0"/>
              <a:t> 100 Dataset</a:t>
            </a:r>
            <a:endParaRPr kumimoji="1"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19200" y="3799223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ImageNet</a:t>
            </a:r>
            <a:endParaRPr kumimoji="1"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6734" y="4307074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7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5561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5562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06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06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9167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67382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conv2d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206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9201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9167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06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9167381" y="3285591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49201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conv2d</a:t>
            </a:r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8915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+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167381" y="2457196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9419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206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9167381" y="1628801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89781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25944" y="1344153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125944" y="2711189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/>
              <a:t>are used. </a:t>
            </a:r>
            <a:endParaRPr kumimoji="1" lang="ko-KR" altLang="en-US" sz="2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522" y="3460886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06414" y="1412777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“The extremely deep residual nets are </a:t>
            </a:r>
            <a:r>
              <a:rPr kumimoji="1" lang="en-US" altLang="ko-KR" sz="2400" dirty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/>
              <a:t> to optimize. “</a:t>
            </a:r>
            <a:endParaRPr kumimoji="1"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06414" y="2132857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“The deep residual nets can </a:t>
            </a:r>
            <a:r>
              <a:rPr kumimoji="1" lang="en-US" altLang="ko-KR" sz="2400" dirty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/>
              <a:t> enjoy accuracy gains from greatly increased depth, producing results substantially better than previous networks. “</a:t>
            </a:r>
            <a:endParaRPr kumimoji="1"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6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7.2.4 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1333"/>
          <a:stretch/>
        </p:blipFill>
        <p:spPr bwMode="auto">
          <a:xfrm>
            <a:off x="1773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173" r="5305"/>
          <a:stretch/>
        </p:blipFill>
        <p:spPr bwMode="auto">
          <a:xfrm>
            <a:off x="6197036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18659" y="3861049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8659" y="4437113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660" y="5013177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If stride size equals the filter size, there will be 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E607E5-A476-4D58-8C7F-C159BBEB017A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233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1626" y="1485073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9736" y="2060849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1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5600" y="5670871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3553" y="1052737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Basic residual mapping (same dim.)</a:t>
            </a:r>
            <a:endParaRPr kumimoji="1"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063553" y="5127576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Basic residual mapping (different dim.)</a:t>
            </a:r>
            <a:endParaRPr kumimoji="1"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80177" y="4535250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“But 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/>
              <a:t>.”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4881140" y="-3074765"/>
            <a:ext cx="1617371" cy="105924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87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/>
          <a:srcRect b="45650"/>
          <a:stretch/>
        </p:blipFill>
        <p:spPr>
          <a:xfrm>
            <a:off x="1742270" y="3367178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1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9768" y="1962574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6242" y="2680148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Dimension reduction</a:t>
            </a:r>
            <a:endParaRPr kumimoji="1"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676242" y="3364830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Convolution</a:t>
            </a:r>
            <a:endParaRPr kumimoji="1"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676243" y="4049512"/>
            <a:ext cx="290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Dimension increase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5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5014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3876AB8-C3BE-40A1-A9AB-44A4A28A8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8922" y="1341886"/>
            <a:ext cx="7918174" cy="44869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BE03B34-9F83-40BC-BA5C-209FC1AE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Layers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D8711B-B19A-4D68-BADD-B3D88088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047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2AEBCF4-509E-4218-8704-8386AD66A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2069" y="1698452"/>
            <a:ext cx="6526558" cy="31498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F012B7-41CD-4222-9272-71E3B3D5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 Pooling/</a:t>
            </a:r>
            <a:r>
              <a:rPr lang="en-US" altLang="ko-KR" dirty="0" err="1"/>
              <a:t>Downsampling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0C3EB9-7DA4-4E57-B811-35FBD53C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CA2DEFD-8502-4037-8FF9-F2390F88BB89}"/>
              </a:ext>
            </a:extLst>
          </p:cNvPr>
          <p:cNvSpPr/>
          <p:nvPr/>
        </p:nvSpPr>
        <p:spPr>
          <a:xfrm>
            <a:off x="8388627" y="5841760"/>
            <a:ext cx="2872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Credit to Andrej </a:t>
            </a:r>
            <a:r>
              <a:rPr lang="en-US" altLang="ko-KR" dirty="0" err="1"/>
              <a:t>Karpathy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BC8AFA-7E40-411A-A683-0A9AB0DDDEE2}"/>
              </a:ext>
            </a:extLst>
          </p:cNvPr>
          <p:cNvSpPr txBox="1"/>
          <p:nvPr/>
        </p:nvSpPr>
        <p:spPr>
          <a:xfrm>
            <a:off x="9316278" y="103367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p 240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529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F399ABC-F288-490B-AE4F-845B75F8F97D}"/>
              </a:ext>
            </a:extLst>
          </p:cNvPr>
          <p:cNvSpPr/>
          <p:nvPr/>
        </p:nvSpPr>
        <p:spPr>
          <a:xfrm>
            <a:off x="6110400" y="6044467"/>
            <a:ext cx="2743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Credit to </a:t>
            </a:r>
            <a:r>
              <a:rPr lang="en-US" altLang="ko-KR" dirty="0" err="1">
                <a:solidFill>
                  <a:schemeClr val="bg1"/>
                </a:solidFill>
              </a:rPr>
              <a:t>Sungjoon</a:t>
            </a:r>
            <a:r>
              <a:rPr lang="en-US" altLang="ko-KR" dirty="0">
                <a:solidFill>
                  <a:schemeClr val="bg1"/>
                </a:solidFill>
              </a:rPr>
              <a:t> Choi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53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0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911</Words>
  <Application>Microsoft Office PowerPoint</Application>
  <PresentationFormat>사용자 지정</PresentationFormat>
  <Paragraphs>226</Paragraphs>
  <Slides>53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Theme</vt:lpstr>
      <vt:lpstr>슬라이드 1</vt:lpstr>
      <vt:lpstr>7.1 Convolutional Neural Network</vt:lpstr>
      <vt:lpstr>7.2.2 Convolution</vt:lpstr>
      <vt:lpstr>7.2.3 Zero-padding</vt:lpstr>
      <vt:lpstr>7.2.4 Stride</vt:lpstr>
      <vt:lpstr>Convolutional Layers</vt:lpstr>
      <vt:lpstr>7.3 Pooling/Downsampling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7.7.2 AlexNet</vt:lpstr>
      <vt:lpstr>7.7.2 AlexNet</vt:lpstr>
      <vt:lpstr>ReLU</vt:lpstr>
      <vt:lpstr>LRN</vt:lpstr>
      <vt:lpstr>Regularization in AlexNet</vt:lpstr>
      <vt:lpstr>8.1.2 Data augmentation</vt:lpstr>
      <vt:lpstr>Data augmentation in AlexNet</vt:lpstr>
      <vt:lpstr>Data augmentation in AlexNet</vt:lpstr>
      <vt:lpstr>6.4.3 Dropout</vt:lpstr>
      <vt:lpstr>GPU? GPGPU?</vt:lpstr>
      <vt:lpstr>Custom Deep-Learning Machine</vt:lpstr>
      <vt:lpstr>슬라이드 28</vt:lpstr>
      <vt:lpstr>VGG?</vt:lpstr>
      <vt:lpstr>VGG-19</vt:lpstr>
      <vt:lpstr>슬라이드 31</vt:lpstr>
      <vt:lpstr>GoogLeNet</vt:lpstr>
      <vt:lpstr>GoogLeNet</vt:lpstr>
      <vt:lpstr>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GoogLeNet</vt:lpstr>
      <vt:lpstr>Conclusion</vt:lpstr>
      <vt:lpstr>슬라이드 42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선휘 진</dc:creator>
  <cp:lastModifiedBy>진선휘</cp:lastModifiedBy>
  <cp:revision>16</cp:revision>
  <dcterms:created xsi:type="dcterms:W3CDTF">2018-04-10T14:29:54Z</dcterms:created>
  <dcterms:modified xsi:type="dcterms:W3CDTF">2018-04-12T04:54:41Z</dcterms:modified>
</cp:coreProperties>
</file>